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34F7AB-A99A-4687-82C4-918EF699798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00185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5019B9-E446-40F9-91DC-8672D5AA78A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89853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FECA50-541C-41CF-8666-251B9DCBCC4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34040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C390EB-83E8-416B-B873-FB574565E6E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18706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1CBD66-D8B6-4E15-AF85-E838C8D1701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61396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6D091-3AB7-4604-9A78-D5842904DF8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67044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5BF049-C416-4CE8-B1EB-F91A47C8C92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32855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36402E-83E5-4215-9042-90098958099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80730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7E6C0-5537-40E5-A849-2558C0E2E6B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75652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8D2126-B57F-4F7A-9956-338DB43D261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1225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E403B6-D55E-4DE8-8EDC-2EB86E4C118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3013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92A3E-3F99-4600-88C5-C64CD303915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25674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EFAE873C-21BD-45F1-AF9F-EE87B3D8122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22267"/>
            </a:gs>
            <a:gs pos="48000">
              <a:srgbClr val="3535A0"/>
            </a:gs>
            <a:gs pos="100000">
              <a:srgbClr val="7575D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/>
            <a:r>
              <a:rPr lang="it-IT" altLang="it-IT" sz="9600" b="1" i="1" dirty="0" smtClean="0">
                <a:solidFill>
                  <a:srgbClr val="00CC99"/>
                </a:solidFill>
                <a:latin typeface="Stencil" panose="040409050D0802020404" pitchFamily="82" charset="0"/>
              </a:rPr>
              <a:t>I PERSIANI</a:t>
            </a:r>
          </a:p>
        </p:txBody>
      </p:sp>
      <p:sp>
        <p:nvSpPr>
          <p:cNvPr id="2051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altLang="it-IT" dirty="0" smtClean="0">
                <a:solidFill>
                  <a:schemeClr val="bg1"/>
                </a:solidFill>
              </a:rPr>
              <a:t>Chiara Caruso I </a:t>
            </a:r>
            <a:r>
              <a:rPr lang="it-IT" altLang="it-IT" dirty="0" err="1" smtClean="0">
                <a:solidFill>
                  <a:schemeClr val="bg1"/>
                </a:solidFill>
              </a:rPr>
              <a:t>sez</a:t>
            </a:r>
            <a:r>
              <a:rPr lang="it-IT" altLang="it-IT" dirty="0" smtClean="0">
                <a:solidFill>
                  <a:schemeClr val="bg1"/>
                </a:solidFill>
              </a:rPr>
              <a:t> D corso A.F.M.</a:t>
            </a:r>
          </a:p>
          <a:p>
            <a:r>
              <a:rPr lang="it-IT" altLang="it-IT" dirty="0" smtClean="0">
                <a:solidFill>
                  <a:schemeClr val="bg1"/>
                </a:solidFill>
              </a:rPr>
              <a:t>Anno scolastico 2016/2017</a:t>
            </a:r>
          </a:p>
          <a:p>
            <a:r>
              <a:rPr lang="it-IT" altLang="it-IT" dirty="0" smtClean="0">
                <a:solidFill>
                  <a:schemeClr val="bg1"/>
                </a:solidFill>
              </a:rPr>
              <a:t>Prof. Guccione Alessia - Storia</a:t>
            </a:r>
          </a:p>
        </p:txBody>
      </p:sp>
    </p:spTree>
  </p:cSld>
  <p:clrMapOvr>
    <a:masterClrMapping/>
  </p:clrMapOvr>
  <p:transition advTm="1000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E1E5C"/>
            </a:gs>
            <a:gs pos="48000">
              <a:srgbClr val="2F2F91"/>
            </a:gs>
            <a:gs pos="100000">
              <a:srgbClr val="6B6BCF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649413"/>
            <a:ext cx="3671888" cy="338455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it-IT" altLang="it-IT" sz="2800" smtClean="0">
                <a:solidFill>
                  <a:schemeClr val="bg1"/>
                </a:solidFill>
              </a:rPr>
              <a:t>La culla della civiltà persiana fu l’altopiano iranico, una vasta regione arida e in parte desertica, posta ad est della Mesopotamia.</a:t>
            </a:r>
          </a:p>
        </p:txBody>
      </p:sp>
      <p:pic>
        <p:nvPicPr>
          <p:cNvPr id="3075" name="Picture 8" descr="Risultati immagini per altopiano iranico cartina persian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1844675"/>
            <a:ext cx="4356100" cy="29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1000">
    <p:check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E1E5C"/>
            </a:gs>
            <a:gs pos="48000">
              <a:srgbClr val="2F2F91"/>
            </a:gs>
            <a:gs pos="100000">
              <a:srgbClr val="6B6BCF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contenuto 2"/>
          <p:cNvSpPr>
            <a:spLocks noGrp="1"/>
          </p:cNvSpPr>
          <p:nvPr>
            <p:ph sz="half" idx="1"/>
          </p:nvPr>
        </p:nvSpPr>
        <p:spPr>
          <a:xfrm>
            <a:off x="5148263" y="476250"/>
            <a:ext cx="3671887" cy="540067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it-IT" altLang="it-IT" sz="2800" smtClean="0">
                <a:solidFill>
                  <a:schemeClr val="bg1"/>
                </a:solidFill>
              </a:rPr>
              <a:t>Qui nel corso del II millennio a.C., si erano stanziate alcune popolazioni indoeuropee, fra cui quella dei Medi e quella dei Persiani; i Persiani erano costretti a pagare ai Medi onerosi tributi per poter mantenere la loro libertà.  </a:t>
            </a:r>
          </a:p>
        </p:txBody>
      </p:sp>
      <p:pic>
        <p:nvPicPr>
          <p:cNvPr id="4099" name="Segnaposto contenuto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2027238"/>
            <a:ext cx="4824412" cy="2298700"/>
          </a:xfrm>
        </p:spPr>
      </p:pic>
    </p:spTree>
  </p:cSld>
  <p:clrMapOvr>
    <a:masterClrMapping/>
  </p:clrMapOvr>
  <p:transition spd="slow" advTm="18000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E1E5C"/>
            </a:gs>
            <a:gs pos="48000">
              <a:srgbClr val="2F2F91"/>
            </a:gs>
            <a:gs pos="100000">
              <a:srgbClr val="6B6BCF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egnaposto contenuto 2"/>
          <p:cNvSpPr>
            <a:spLocks noGrp="1"/>
          </p:cNvSpPr>
          <p:nvPr>
            <p:ph sz="half" idx="1"/>
          </p:nvPr>
        </p:nvSpPr>
        <p:spPr>
          <a:xfrm>
            <a:off x="539750" y="1139825"/>
            <a:ext cx="4038600" cy="45259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it-IT" altLang="it-IT" sz="2800" smtClean="0">
                <a:solidFill>
                  <a:schemeClr val="bg1"/>
                </a:solidFill>
              </a:rPr>
              <a:t>La situazione mutò quando nel 558 a.C. divenne loro re Ciro II il grande, che dopo aver vinto i Medi ed essersi proclamato Re di entrambi i popoli, iniziò una serie di vittoriose campagne di espansione</a:t>
            </a:r>
            <a:r>
              <a:rPr lang="it-IT" altLang="it-IT" smtClean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5123" name="Segnaposto contenuto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2363" y="1212850"/>
            <a:ext cx="3527425" cy="4379913"/>
          </a:xfrm>
        </p:spPr>
      </p:pic>
    </p:spTree>
  </p:cSld>
  <p:clrMapOvr>
    <a:masterClrMapping/>
  </p:clrMapOvr>
  <p:transition spd="slow" advTm="14000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E1E5C"/>
            </a:gs>
            <a:gs pos="48000">
              <a:srgbClr val="2F2F91"/>
            </a:gs>
            <a:gs pos="100000">
              <a:srgbClr val="6B6BCF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2205038"/>
            <a:ext cx="4968875" cy="2722562"/>
          </a:xfrm>
        </p:spPr>
      </p:pic>
      <p:sp>
        <p:nvSpPr>
          <p:cNvPr id="6147" name="Segnaposto contenuto 3"/>
          <p:cNvSpPr>
            <a:spLocks noGrp="1"/>
          </p:cNvSpPr>
          <p:nvPr>
            <p:ph sz="half" idx="2"/>
          </p:nvPr>
        </p:nvSpPr>
        <p:spPr>
          <a:xfrm>
            <a:off x="5292725" y="1303338"/>
            <a:ext cx="4038600" cy="4525962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it-IT" altLang="it-IT" sz="2800" smtClean="0">
                <a:solidFill>
                  <a:schemeClr val="bg1"/>
                </a:solidFill>
              </a:rPr>
              <a:t>Nel 539 a.C., con la conquista di Babilonia, divenne sovrano dell’impero mesopotamico.</a:t>
            </a:r>
          </a:p>
          <a:p>
            <a:pPr marL="0" indent="0" eaLnBrk="1" hangingPunct="1">
              <a:buFontTx/>
              <a:buNone/>
            </a:pPr>
            <a:r>
              <a:rPr lang="it-IT" altLang="it-IT" sz="2800" smtClean="0">
                <a:solidFill>
                  <a:schemeClr val="bg1"/>
                </a:solidFill>
              </a:rPr>
              <a:t>Alla fama di conquistatore si affiancava quella di magnanimità.</a:t>
            </a:r>
          </a:p>
        </p:txBody>
      </p:sp>
    </p:spTree>
  </p:cSld>
  <p:clrMapOvr>
    <a:masterClrMapping/>
  </p:clrMapOvr>
  <p:transition spd="slow" advTm="13000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E1E5C"/>
            </a:gs>
            <a:gs pos="48000">
              <a:srgbClr val="2F2F91"/>
            </a:gs>
            <a:gs pos="100000">
              <a:srgbClr val="6B6BCF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egnaposto contenut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it-IT" altLang="it-IT" sz="2800" smtClean="0">
                <a:solidFill>
                  <a:schemeClr val="bg1"/>
                </a:solidFill>
              </a:rPr>
              <a:t>A Ciro il Grande successe il figlio Cambise, che a sua volta continuò l’opera di espansione conquistando l’Egitto.</a:t>
            </a:r>
          </a:p>
          <a:p>
            <a:pPr marL="0" indent="0" eaLnBrk="1" hangingPunct="1">
              <a:buFontTx/>
              <a:buNone/>
            </a:pPr>
            <a:r>
              <a:rPr lang="it-IT" altLang="it-IT" sz="2800" smtClean="0">
                <a:solidFill>
                  <a:schemeClr val="bg1"/>
                </a:solidFill>
              </a:rPr>
              <a:t>Morì nel 522 a.C.</a:t>
            </a:r>
          </a:p>
        </p:txBody>
      </p:sp>
      <p:pic>
        <p:nvPicPr>
          <p:cNvPr id="7171" name="Segnaposto contenuto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95800" y="1989138"/>
            <a:ext cx="4537075" cy="3024187"/>
          </a:xfrm>
        </p:spPr>
      </p:pic>
    </p:spTree>
  </p:cSld>
  <p:clrMapOvr>
    <a:masterClrMapping/>
  </p:clrMapOvr>
  <p:transition spd="slow" advTm="11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E1E5C"/>
            </a:gs>
            <a:gs pos="48000">
              <a:srgbClr val="2F2F91"/>
            </a:gs>
            <a:gs pos="100000">
              <a:srgbClr val="6B6BCF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2988" y="836613"/>
            <a:ext cx="3024187" cy="5621337"/>
          </a:xfrm>
        </p:spPr>
      </p:pic>
      <p:sp>
        <p:nvSpPr>
          <p:cNvPr id="8195" name="Segnaposto contenuto 3"/>
          <p:cNvSpPr>
            <a:spLocks noGrp="1"/>
          </p:cNvSpPr>
          <p:nvPr>
            <p:ph sz="half" idx="2"/>
          </p:nvPr>
        </p:nvSpPr>
        <p:spPr>
          <a:xfrm>
            <a:off x="5148263" y="2133600"/>
            <a:ext cx="3451225" cy="261937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it-IT" altLang="it-IT" sz="2800" smtClean="0">
                <a:solidFill>
                  <a:schemeClr val="bg1"/>
                </a:solidFill>
              </a:rPr>
              <a:t>Per breve tempo l’impero conobbe una serie di disordini finché al trono salì Dario.</a:t>
            </a:r>
          </a:p>
        </p:txBody>
      </p:sp>
    </p:spTree>
  </p:cSld>
  <p:clrMapOvr>
    <a:masterClrMapping/>
  </p:clrMapOvr>
  <p:transition spd="slow" advTm="8000"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E1E5C"/>
            </a:gs>
            <a:gs pos="48000">
              <a:srgbClr val="2F2F91"/>
            </a:gs>
            <a:gs pos="100000">
              <a:srgbClr val="6B6BCF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egnaposto contenuto 2"/>
          <p:cNvSpPr>
            <a:spLocks noGrp="1"/>
          </p:cNvSpPr>
          <p:nvPr>
            <p:ph sz="half" idx="1"/>
          </p:nvPr>
        </p:nvSpPr>
        <p:spPr>
          <a:xfrm>
            <a:off x="539750" y="1930400"/>
            <a:ext cx="3754438" cy="31972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it-IT" altLang="it-IT" sz="2800" smtClean="0">
                <a:solidFill>
                  <a:schemeClr val="bg1"/>
                </a:solidFill>
              </a:rPr>
              <a:t>A Dario seguì il figlio Serse, che riprese il contrasto con le civiltà greche ma fu a sua volta sconfitto. </a:t>
            </a:r>
          </a:p>
          <a:p>
            <a:pPr marL="0" indent="0" eaLnBrk="1" hangingPunct="1">
              <a:buFontTx/>
              <a:buNone/>
            </a:pPr>
            <a:r>
              <a:rPr lang="it-IT" altLang="it-IT" sz="2800" smtClean="0">
                <a:solidFill>
                  <a:schemeClr val="bg1"/>
                </a:solidFill>
              </a:rPr>
              <a:t>Morì assassinato nel 465 a.C.</a:t>
            </a:r>
          </a:p>
        </p:txBody>
      </p:sp>
      <p:pic>
        <p:nvPicPr>
          <p:cNvPr id="9219" name="Segnaposto contenuto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3800" y="1052513"/>
            <a:ext cx="3529013" cy="4951412"/>
          </a:xfrm>
        </p:spPr>
      </p:pic>
    </p:spTree>
  </p:cSld>
  <p:clrMapOvr>
    <a:masterClrMapping/>
  </p:clrMapOvr>
  <p:transition spd="slow" advTm="9000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E1E5C"/>
            </a:gs>
            <a:gs pos="48000">
              <a:srgbClr val="2F2F91"/>
            </a:gs>
            <a:gs pos="100000">
              <a:srgbClr val="6B6BCF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1665288"/>
            <a:ext cx="3675063" cy="3576637"/>
          </a:xfrm>
        </p:spPr>
      </p:pic>
      <p:sp>
        <p:nvSpPr>
          <p:cNvPr id="10243" name="Segnaposto contenuto 3"/>
          <p:cNvSpPr>
            <a:spLocks noGrp="1"/>
          </p:cNvSpPr>
          <p:nvPr>
            <p:ph sz="half" idx="2"/>
          </p:nvPr>
        </p:nvSpPr>
        <p:spPr>
          <a:xfrm>
            <a:off x="5292725" y="2143125"/>
            <a:ext cx="3451225" cy="26209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it-IT" altLang="it-IT" sz="2800" smtClean="0">
                <a:solidFill>
                  <a:schemeClr val="bg1"/>
                </a:solidFill>
              </a:rPr>
              <a:t>La corona così passò al figlio Artaserse, il suo regno durò più di quarant’anni e fu un periodo pacifico.</a:t>
            </a:r>
          </a:p>
        </p:txBody>
      </p:sp>
    </p:spTree>
  </p:cSld>
  <p:clrMapOvr>
    <a:masterClrMapping/>
  </p:clrMapOvr>
  <p:transition spd="slow" advTm="11000">
    <p:blinds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E1E5C"/>
            </a:gs>
            <a:gs pos="48000">
              <a:srgbClr val="2F2F91"/>
            </a:gs>
            <a:gs pos="100000">
              <a:srgbClr val="6B6BCF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98900" cy="3989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it-IT" altLang="it-IT" sz="2800" smtClean="0">
                <a:solidFill>
                  <a:schemeClr val="bg1"/>
                </a:solidFill>
              </a:rPr>
              <a:t>Dopo di lui iniziò il declino del grande impero. Ciò favorì la conquista di Alessandro Magno e si concluse così l’esperienza straordinaria dell’impero Persiano.</a:t>
            </a:r>
          </a:p>
        </p:txBody>
      </p:sp>
      <p:pic>
        <p:nvPicPr>
          <p:cNvPr id="11267" name="Segnaposto contenuto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1138238"/>
            <a:ext cx="3240088" cy="4913312"/>
          </a:xfrm>
        </p:spPr>
      </p:pic>
    </p:spTree>
  </p:cSld>
  <p:clrMapOvr>
    <a:masterClrMapping/>
  </p:clrMapOvr>
  <p:transition spd="slow" advTm="14000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E1E5C"/>
            </a:gs>
            <a:gs pos="48000">
              <a:srgbClr val="2F2F91"/>
            </a:gs>
            <a:gs pos="100000">
              <a:srgbClr val="6B6BCF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egnaposto contenuto 2"/>
          <p:cNvSpPr>
            <a:spLocks noGrp="1"/>
          </p:cNvSpPr>
          <p:nvPr>
            <p:ph idx="1"/>
          </p:nvPr>
        </p:nvSpPr>
        <p:spPr>
          <a:xfrm>
            <a:off x="468313" y="1844675"/>
            <a:ext cx="8135937" cy="2735263"/>
          </a:xfrm>
        </p:spPr>
        <p:txBody>
          <a:bodyPr/>
          <a:lstStyle/>
          <a:p>
            <a:pPr marL="0" indent="0" algn="just" eaLnBrk="1" hangingPunct="1">
              <a:buFontTx/>
              <a:buNone/>
            </a:pPr>
            <a:r>
              <a:rPr lang="it-IT" altLang="it-IT" sz="2800" smtClean="0">
                <a:solidFill>
                  <a:schemeClr val="bg1"/>
                </a:solidFill>
              </a:rPr>
              <a:t>L’impero fu anche un efficiente modello di organizzazione statale. Dario diede origine ad un impero plurinazionale che pur salvaguardando e mantenendo sostanzialmente distinte le varie zone conquistate, le collegò attraverso rapporti politici, commerciali, diplomatici, militari. </a:t>
            </a:r>
          </a:p>
        </p:txBody>
      </p:sp>
    </p:spTree>
  </p:cSld>
  <p:clrMapOvr>
    <a:masterClrMapping/>
  </p:clrMapOvr>
  <p:transition spd="slow" advTm="20000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E1E5C"/>
            </a:gs>
            <a:gs pos="48000">
              <a:srgbClr val="2F2F91"/>
            </a:gs>
            <a:gs pos="100000">
              <a:srgbClr val="6B6BCF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olo 1"/>
          <p:cNvSpPr>
            <a:spLocks noGrp="1"/>
          </p:cNvSpPr>
          <p:nvPr>
            <p:ph type="title"/>
          </p:nvPr>
        </p:nvSpPr>
        <p:spPr>
          <a:xfrm>
            <a:off x="457200" y="333375"/>
            <a:ext cx="8218488" cy="1439863"/>
          </a:xfrm>
        </p:spPr>
        <p:txBody>
          <a:bodyPr/>
          <a:lstStyle/>
          <a:p>
            <a:pPr algn="l" eaLnBrk="1" hangingPunct="1"/>
            <a:r>
              <a:rPr lang="it-IT" altLang="it-IT" sz="2800" smtClean="0">
                <a:solidFill>
                  <a:schemeClr val="bg1"/>
                </a:solidFill>
              </a:rPr>
              <a:t>Il vastissimo dominio fu diviso in 20 satrapie, ogni satrapia doveva versare tributi e doni, ma non risulta che il prelievo fiscale dello Stato fosse particolarmente esoso.</a:t>
            </a:r>
          </a:p>
        </p:txBody>
      </p:sp>
      <p:pic>
        <p:nvPicPr>
          <p:cNvPr id="13315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9400" y="2060575"/>
            <a:ext cx="6034088" cy="4525963"/>
          </a:xfrm>
        </p:spPr>
      </p:pic>
    </p:spTree>
  </p:cSld>
  <p:clrMapOvr>
    <a:masterClrMapping/>
  </p:clrMapOvr>
  <p:transition spd="slow" advTm="13000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E1E5C"/>
            </a:gs>
            <a:gs pos="48000">
              <a:srgbClr val="2F2F91"/>
            </a:gs>
            <a:gs pos="100000">
              <a:srgbClr val="6B6BCF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893888"/>
            <a:ext cx="4684713" cy="3048000"/>
          </a:xfrm>
        </p:spPr>
      </p:pic>
      <p:sp>
        <p:nvSpPr>
          <p:cNvPr id="14339" name="Segnaposto contenuto 3"/>
          <p:cNvSpPr>
            <a:spLocks noGrp="1"/>
          </p:cNvSpPr>
          <p:nvPr>
            <p:ph sz="half" idx="2"/>
          </p:nvPr>
        </p:nvSpPr>
        <p:spPr>
          <a:xfrm>
            <a:off x="4932363" y="1557338"/>
            <a:ext cx="4027487" cy="3484562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it-IT" altLang="it-IT" sz="2800" smtClean="0">
                <a:solidFill>
                  <a:schemeClr val="bg1"/>
                </a:solidFill>
              </a:rPr>
              <a:t>Per favorire la coesione e il controllo dell’immenso territorio, venne realizzato un efficiente sistema di comunicazioni, la strada più importante era la Strada Imperiale.</a:t>
            </a:r>
          </a:p>
        </p:txBody>
      </p:sp>
    </p:spTree>
  </p:cSld>
  <p:clrMapOvr>
    <a:masterClrMapping/>
  </p:clrMapOvr>
  <p:transition spd="slow" advTm="13000"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E1E5C"/>
            </a:gs>
            <a:gs pos="48000">
              <a:srgbClr val="2F2F91"/>
            </a:gs>
            <a:gs pos="100000">
              <a:srgbClr val="6B6BCF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egnaposto contenuto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3887787" cy="43910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it-IT" altLang="it-IT" sz="2800" smtClean="0">
                <a:solidFill>
                  <a:schemeClr val="bg1"/>
                </a:solidFill>
              </a:rPr>
              <a:t>Lungo il suo percorso sorgevano </a:t>
            </a:r>
            <a:r>
              <a:rPr lang="it-IT" altLang="it-IT" sz="2800" b="1" smtClean="0">
                <a:solidFill>
                  <a:schemeClr val="bg1"/>
                </a:solidFill>
              </a:rPr>
              <a:t>caravanserragli</a:t>
            </a:r>
            <a:r>
              <a:rPr lang="it-IT" altLang="it-IT" sz="2800" smtClean="0">
                <a:solidFill>
                  <a:schemeClr val="bg1"/>
                </a:solidFill>
              </a:rPr>
              <a:t>, per dare ricovero a viaggiatori e mercanti.</a:t>
            </a:r>
          </a:p>
          <a:p>
            <a:pPr marL="0" indent="0" eaLnBrk="1" hangingPunct="1">
              <a:buFontTx/>
              <a:buNone/>
            </a:pPr>
            <a:r>
              <a:rPr lang="it-IT" altLang="it-IT" sz="2800" smtClean="0">
                <a:solidFill>
                  <a:schemeClr val="bg1"/>
                </a:solidFill>
              </a:rPr>
              <a:t>Venne anche promossa l’</a:t>
            </a:r>
            <a:r>
              <a:rPr lang="it-IT" altLang="it-IT" sz="2800" b="1" smtClean="0">
                <a:solidFill>
                  <a:schemeClr val="bg1"/>
                </a:solidFill>
              </a:rPr>
              <a:t>unificazione ponderale</a:t>
            </a:r>
            <a:r>
              <a:rPr lang="it-IT" altLang="it-IT" sz="2800" smtClean="0">
                <a:solidFill>
                  <a:schemeClr val="bg1"/>
                </a:solidFill>
              </a:rPr>
              <a:t> e si diffuse la moneta.</a:t>
            </a:r>
          </a:p>
        </p:txBody>
      </p:sp>
      <p:pic>
        <p:nvPicPr>
          <p:cNvPr id="15363" name="Segnaposto contenuto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6913" y="2128838"/>
            <a:ext cx="4308475" cy="2517775"/>
          </a:xfrm>
        </p:spPr>
      </p:pic>
    </p:spTree>
  </p:cSld>
  <p:clrMapOvr>
    <a:masterClrMapping/>
  </p:clrMapOvr>
  <p:transition spd="slow" advTm="14000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E1E5C"/>
            </a:gs>
            <a:gs pos="48000">
              <a:srgbClr val="2F2F91"/>
            </a:gs>
            <a:gs pos="100000">
              <a:srgbClr val="6B6BCF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ottotitolo 2"/>
          <p:cNvSpPr>
            <a:spLocks noGrp="1"/>
          </p:cNvSpPr>
          <p:nvPr>
            <p:ph type="subTitle" idx="1"/>
          </p:nvPr>
        </p:nvSpPr>
        <p:spPr>
          <a:xfrm>
            <a:off x="1116013" y="1773238"/>
            <a:ext cx="6985000" cy="3168650"/>
          </a:xfrm>
        </p:spPr>
        <p:txBody>
          <a:bodyPr/>
          <a:lstStyle/>
          <a:p>
            <a:pPr algn="l" eaLnBrk="1" hangingPunct="1"/>
            <a:r>
              <a:rPr lang="it-IT" altLang="it-IT" sz="3600" smtClean="0">
                <a:solidFill>
                  <a:schemeClr val="bg1"/>
                </a:solidFill>
              </a:rPr>
              <a:t>La saggezza di Dario si espresse in una vasta attività legislativa: «</a:t>
            </a:r>
            <a:r>
              <a:rPr lang="it-IT" altLang="it-IT" sz="3600" b="1" smtClean="0">
                <a:solidFill>
                  <a:srgbClr val="00CC99"/>
                </a:solidFill>
              </a:rPr>
              <a:t>Verrà osservata la mia legge, che il povero non subisca ingiustizie dal ricco</a:t>
            </a:r>
            <a:r>
              <a:rPr lang="it-IT" altLang="it-IT" sz="3600" b="1" smtClean="0">
                <a:solidFill>
                  <a:schemeClr val="bg1"/>
                </a:solidFill>
              </a:rPr>
              <a:t>».</a:t>
            </a:r>
            <a:endParaRPr lang="it-IT" altLang="it-IT" sz="36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Tm="14000">
    <p:check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</TotalTime>
  <Words>417</Words>
  <Application>Microsoft Office PowerPoint</Application>
  <PresentationFormat>Presentazione su schermo (4:3)</PresentationFormat>
  <Paragraphs>22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9" baseType="lpstr">
      <vt:lpstr>Arial</vt:lpstr>
      <vt:lpstr>Calibri</vt:lpstr>
      <vt:lpstr>Stencil</vt:lpstr>
      <vt:lpstr>Struttura predefinita</vt:lpstr>
      <vt:lpstr>I PERSIANI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Il vastissimo dominio fu diviso in 20 satrapie, ogni satrapia doveva versare tributi e doni, ma non risulta che il prelievo fiscale dello Stato fosse particolarmente esoso.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PERSIANI</dc:title>
  <dc:creator>.</dc:creator>
  <cp:lastModifiedBy>Davide</cp:lastModifiedBy>
  <cp:revision>18</cp:revision>
  <dcterms:created xsi:type="dcterms:W3CDTF">2017-03-11T13:16:25Z</dcterms:created>
  <dcterms:modified xsi:type="dcterms:W3CDTF">2017-05-30T21:10:59Z</dcterms:modified>
</cp:coreProperties>
</file>